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260" r:id="rId5"/>
    <p:sldId id="265" r:id="rId6"/>
    <p:sldId id="263" r:id="rId7"/>
    <p:sldId id="264" r:id="rId8"/>
    <p:sldId id="282" r:id="rId9"/>
    <p:sldId id="283" r:id="rId10"/>
    <p:sldId id="279" r:id="rId11"/>
    <p:sldId id="266" r:id="rId12"/>
    <p:sldId id="268" r:id="rId13"/>
    <p:sldId id="287" r:id="rId14"/>
    <p:sldId id="289" r:id="rId15"/>
    <p:sldId id="290" r:id="rId16"/>
    <p:sldId id="291" r:id="rId17"/>
    <p:sldId id="292" r:id="rId18"/>
    <p:sldId id="293" r:id="rId19"/>
    <p:sldId id="295" r:id="rId20"/>
    <p:sldId id="296" r:id="rId21"/>
    <p:sldId id="297" r:id="rId22"/>
    <p:sldId id="298" r:id="rId23"/>
    <p:sldId id="299" r:id="rId24"/>
    <p:sldId id="278" r:id="rId25"/>
    <p:sldId id="270" r:id="rId26"/>
    <p:sldId id="271" r:id="rId27"/>
    <p:sldId id="300" r:id="rId28"/>
    <p:sldId id="275" r:id="rId29"/>
    <p:sldId id="301" r:id="rId30"/>
    <p:sldId id="302" r:id="rId31"/>
    <p:sldId id="276" r:id="rId32"/>
    <p:sldId id="269" r:id="rId33"/>
    <p:sldId id="267" r:id="rId34"/>
    <p:sldId id="274" r:id="rId35"/>
    <p:sldId id="272" r:id="rId36"/>
    <p:sldId id="281" r:id="rId37"/>
    <p:sldId id="285" r:id="rId38"/>
    <p:sldId id="280" r:id="rId39"/>
    <p:sldId id="273" r:id="rId40"/>
    <p:sldId id="286" r:id="rId41"/>
    <p:sldId id="288" r:id="rId42"/>
    <p:sldId id="284" r:id="rId43"/>
    <p:sldId id="259" r:id="rId44"/>
    <p:sldId id="26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EBE49-894F-4ED6-B618-BB6D4FD483A9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B515-2D5D-4616-8772-CD712479A5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5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826B-07E1-487F-801D-93A65566E627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B15F-6FBC-4187-8CEE-F6F57DC869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BE4-0938-4646-98B3-6848456159B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7722-8798-45C0-AE9A-34A8332BADC4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39FF-DAC2-49C5-9F34-324D1FC6342B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4767-1476-49F7-8658-506EF41D74B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91C77-37DA-4959-B4A9-EC1B875CA77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B374-562A-40BC-AFFA-A6866CF5E46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0F2D-44AE-4F06-B2B9-A027132155B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EA36-29DC-4B51-A008-0836EB21127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0761-2B2C-40D1-A9EB-F24302DE93A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46F9-5E67-4116-98DB-D60FF7B07BF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A70-21FB-4C48-8983-788F6AAFAED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4EA8-0909-4013-A8F7-161F1010906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D835-CFE9-43D7-A7DC-0ABEC7F590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DA28-8DBE-484B-B143-98F0CAE86F8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B49F-659D-4357-ABDD-EFA21FD259F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EF9C9E-1043-4BBC-BA52-CC41EF879B4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A5CD2-453F-4182-A76B-186A12B70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70568"/>
            <a:ext cx="8689976" cy="2509213"/>
          </a:xfrm>
        </p:spPr>
        <p:txBody>
          <a:bodyPr/>
          <a:lstStyle/>
          <a:p>
            <a:r>
              <a:rPr lang="fr-FR" dirty="0"/>
              <a:t>Projet : Résilience face au problème de ressource en 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3E9DD1-C2FE-4743-B84C-10738075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70400"/>
            <a:ext cx="4394200" cy="23876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LPIOTIA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IUT de Nice Sophia Antipolis 2022/2023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Dorian Gombert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Mael Rivière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Kenneth Padonou Loko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70B6F0-4D9D-4886-820B-B2A98A87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92FF-E2A9-453E-8D46-82C936E9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3084"/>
            <a:ext cx="10364451" cy="1301989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AA77E-467E-42F5-8822-C23FBE959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FEDFFF-A334-4A3F-97B4-DA6DB9B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8E95C-EE01-F0AB-C3EE-357AAC05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4" y="2825654"/>
            <a:ext cx="3561824" cy="20035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0C5BE-263B-841F-4FA7-7E33155C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76" y="2367092"/>
            <a:ext cx="5752424" cy="35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EE01A-4FC4-4B6B-891F-10861755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62" y="0"/>
            <a:ext cx="10364451" cy="1219199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E5203C-9F92-47F4-9FA7-440DC12D9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3692"/>
            <a:ext cx="5676900" cy="3424107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Dépenser intelligemment les ressources d’eau en économisant l’eau courante</a:t>
            </a:r>
          </a:p>
          <a:p>
            <a:pPr marL="0" indent="0">
              <a:buNone/>
            </a:pPr>
            <a:r>
              <a:rPr lang="fr-FR" sz="1600" dirty="0"/>
              <a:t>Pour cela il nécessite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Définition de l’infrastructure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Connaitre l’état de la cuve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Prévision météo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Gérer l’arrosage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Contrôler les flux de l’eau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Explication : 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A323BB-D98B-44C1-B0FB-665F868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76" y="1219199"/>
            <a:ext cx="7072424" cy="57435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A9E56D-C6FD-4355-BF69-16051060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2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A9F54-5DF1-4A6B-ACB9-CC60377D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"/>
            <a:ext cx="10364451" cy="1197580"/>
          </a:xfrm>
        </p:spPr>
        <p:txBody>
          <a:bodyPr/>
          <a:lstStyle/>
          <a:p>
            <a:r>
              <a:rPr lang="fr-FR" dirty="0"/>
              <a:t>Infrastructure globale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BE4814-D890-4F38-9C86-F6A743DF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44" y="1197580"/>
            <a:ext cx="6820512" cy="55389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EFC74D-2DDC-40B3-A36A-F0A7249B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339173"/>
            <a:ext cx="10364451" cy="1147893"/>
          </a:xfrm>
        </p:spPr>
        <p:txBody>
          <a:bodyPr/>
          <a:lstStyle/>
          <a:p>
            <a:r>
              <a:rPr lang="fr-FR" dirty="0"/>
              <a:t>Partie équipements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F773E-8675-40D6-A8A9-6A002B6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7C393-87F5-6853-B7BC-A1DA7D06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71" y="2367092"/>
            <a:ext cx="5763058" cy="3030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0AC7F5-99C7-8234-8F20-D5C9788B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4" y="3060663"/>
            <a:ext cx="3074026" cy="20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CBCC6-A9C3-CF87-5160-41F2BB55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1" y="138819"/>
            <a:ext cx="11178216" cy="1494541"/>
          </a:xfrm>
        </p:spPr>
        <p:txBody>
          <a:bodyPr/>
          <a:lstStyle/>
          <a:p>
            <a:r>
              <a:rPr lang="fr-FR" sz="4000" dirty="0"/>
              <a:t>Capteur de qualité d’eau (Grove TDS </a:t>
            </a:r>
            <a:r>
              <a:rPr lang="fr-FR" sz="4000" dirty="0" err="1"/>
              <a:t>sensor</a:t>
            </a:r>
            <a:r>
              <a:rPr lang="fr-FR" sz="4000" dirty="0"/>
              <a:t>)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49FBF-CD04-F6F4-D4FC-969897A42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62" y="2018689"/>
            <a:ext cx="6707188" cy="4279900"/>
          </a:xfrm>
        </p:spPr>
        <p:txBody>
          <a:bodyPr/>
          <a:lstStyle/>
          <a:p>
            <a:r>
              <a:rPr lang="fr-FR" sz="2800" dirty="0">
                <a:solidFill>
                  <a:schemeClr val="tx1"/>
                </a:solidFill>
              </a:rPr>
              <a:t>TDS : Total </a:t>
            </a:r>
            <a:r>
              <a:rPr lang="fr-FR" sz="2800" dirty="0" err="1">
                <a:solidFill>
                  <a:schemeClr val="tx1"/>
                </a:solidFill>
              </a:rPr>
              <a:t>Dissolved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Solids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+ 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Interface + M5 stick C </a:t>
            </a:r>
          </a:p>
          <a:p>
            <a:r>
              <a:rPr lang="fr-FR" sz="2800" dirty="0">
                <a:solidFill>
                  <a:schemeClr val="tx1"/>
                </a:solidFill>
              </a:rPr>
              <a:t>Branché sur les 4 PIN du M5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5B7BB-94B0-60DA-514C-075D05B1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BD1A4-40F0-0FF5-0D41-F60C0A43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00" y="1523686"/>
            <a:ext cx="3621338" cy="2274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6E09BB-7C82-DFB2-1A55-E7ACBE2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38" y="4158639"/>
            <a:ext cx="351160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8638-B0E0-3279-D6E0-28FFDCAC3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127000"/>
            <a:ext cx="8689976" cy="1003298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- Code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DD36E2-8B8F-65EA-0E61-785410FF7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0731" y="1964726"/>
            <a:ext cx="1728869" cy="7743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492A7-4583-1171-0F1A-8FF4AB0C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50294B-49C7-5531-C84C-AED848A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" y="1960263"/>
            <a:ext cx="7778094" cy="33864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22EBE-8D02-3AC7-33BA-DD6EC6F4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92" y="2066256"/>
            <a:ext cx="4461008" cy="596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2F57EE-2F29-6AC9-3207-7C19574B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32" y="3106006"/>
            <a:ext cx="2164268" cy="4846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0A6B7B-ABEE-F215-D72F-B0D6AC26C3B3}"/>
              </a:ext>
            </a:extLst>
          </p:cNvPr>
          <p:cNvSpPr txBox="1"/>
          <p:nvPr/>
        </p:nvSpPr>
        <p:spPr>
          <a:xfrm>
            <a:off x="9499600" y="3106006"/>
            <a:ext cx="250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351636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0C21A-F114-9224-A856-EBB83BF52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12" y="0"/>
            <a:ext cx="8689976" cy="1104898"/>
          </a:xfrm>
        </p:spPr>
        <p:txBody>
          <a:bodyPr>
            <a:normAutofit fontScale="90000"/>
          </a:bodyPr>
          <a:lstStyle/>
          <a:p>
            <a:r>
              <a:rPr lang="pt-BR" dirty="0"/>
              <a:t>Grove TDS sensor – Code (Setup)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AEC16-CB81-E152-06FF-396EACDD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920" y="2760324"/>
            <a:ext cx="4193306" cy="9769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Connection au réseau wifi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844D1-3F79-1F67-12CA-80B3778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470288-6F8F-8443-C770-2ABA4269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9" y="1600201"/>
            <a:ext cx="6556516" cy="42830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CA1487-694A-0DA8-F33C-BEB4BA21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04" y="2760324"/>
            <a:ext cx="3066396" cy="4229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25F93E-9949-9294-EEDC-B445FEC7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35" y="4578353"/>
            <a:ext cx="3196386" cy="463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38C8-656F-8CA6-EDEB-FAD42DC0D99D}"/>
              </a:ext>
            </a:extLst>
          </p:cNvPr>
          <p:cNvSpPr txBox="1"/>
          <p:nvPr/>
        </p:nvSpPr>
        <p:spPr>
          <a:xfrm>
            <a:off x="8151721" y="4578352"/>
            <a:ext cx="381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Connection au broker MQTT</a:t>
            </a:r>
          </a:p>
        </p:txBody>
      </p:sp>
    </p:spTree>
    <p:extLst>
      <p:ext uri="{BB962C8B-B14F-4D97-AF65-F5344CB8AC3E}">
        <p14:creationId xmlns:p14="http://schemas.microsoft.com/office/powerpoint/2010/main" val="193658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FAAE7-A457-C18E-A68D-3871D87F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2386"/>
            <a:ext cx="8689976" cy="1467815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– Code (Loop)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9F96AD-85D9-B77D-1395-2261CC60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0102" y="3985868"/>
            <a:ext cx="2183628" cy="22625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On envoie au broker MQTT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DF1D4-CA1C-B368-44CD-097E9580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B13D31-ECB4-ECC5-E79B-30FCF278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73522"/>
            <a:ext cx="9630402" cy="3387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771C4-9FF8-6FA5-D4E5-7335793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0" y="4390118"/>
            <a:ext cx="4815201" cy="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E164E-A4CE-D527-49A8-5C5FA9B0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512" y="139700"/>
            <a:ext cx="4344988" cy="977898"/>
          </a:xfrm>
        </p:spPr>
        <p:txBody>
          <a:bodyPr/>
          <a:lstStyle/>
          <a:p>
            <a:r>
              <a:rPr lang="fr-FR" dirty="0"/>
              <a:t>Résultat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3DF7D-5308-F18A-0232-B247219A9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37" y="2103437"/>
            <a:ext cx="5745563" cy="3962400"/>
          </a:xfrm>
        </p:spPr>
        <p:txBody>
          <a:bodyPr/>
          <a:lstStyle/>
          <a:p>
            <a:pPr algn="l"/>
            <a:r>
              <a:rPr lang="fr-FR" sz="2400" dirty="0">
                <a:solidFill>
                  <a:schemeClr val="tx1"/>
                </a:solidFill>
              </a:rPr>
              <a:t>-Plage de mesure: 0 à 1000 ppm (partie par million)</a:t>
            </a:r>
          </a:p>
          <a:p>
            <a:pPr algn="l"/>
            <a:endParaRPr lang="fr-FR" sz="2400" dirty="0">
              <a:solidFill>
                <a:schemeClr val="tx1"/>
              </a:solidFill>
            </a:endParaRP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de l’IUT  &lt; 350 ppm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sale &gt; 400 ppm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12BD1-0073-372A-703E-0E59464E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2464EA-C0B2-B60B-77CF-BAFA166F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" y="1768153"/>
            <a:ext cx="5986863" cy="33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9F858-2225-5965-42D2-B96A0F839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3973"/>
            <a:ext cx="8689976" cy="1104898"/>
          </a:xfrm>
        </p:spPr>
        <p:txBody>
          <a:bodyPr/>
          <a:lstStyle/>
          <a:p>
            <a:r>
              <a:rPr lang="fr-FR" dirty="0"/>
              <a:t>Simulation des actionneurs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9E453C-FD4E-55CA-22A6-4159C820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2" y="1933574"/>
            <a:ext cx="6491288" cy="44418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-Vanne Eau courante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Eau courante plante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Plante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Piscine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Vidange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-Diminuer Arrosage 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-Augmenter Arrosage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880C3-8282-59CB-8246-A5D17C5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E3ADD-74E3-7A7B-A5FE-BFEC9E77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21" y="1398884"/>
            <a:ext cx="2604666" cy="26092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9F4E18-CFD4-6ECD-E416-E90418B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19" y="4154486"/>
            <a:ext cx="4427538" cy="24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97248"/>
            <a:ext cx="10363826" cy="4387442"/>
          </a:xfrm>
        </p:spPr>
        <p:txBody>
          <a:bodyPr>
            <a:normAutofit/>
          </a:bodyPr>
          <a:lstStyle/>
          <a:p>
            <a:r>
              <a:rPr lang="fr-FR" dirty="0"/>
              <a:t>Les enjeux / Besoins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Pénurie d’eau potable ( changement climatique, croissance démographique, consommation excessive d’eau)-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Agriculture et sécurité alimentaire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Ecosystèmes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Activités économiques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B9BC24-8EAD-4A21-AE12-BFBD089D6E4D}"/>
              </a:ext>
            </a:extLst>
          </p:cNvPr>
          <p:cNvSpPr txBox="1"/>
          <p:nvPr/>
        </p:nvSpPr>
        <p:spPr>
          <a:xfrm>
            <a:off x="6568580" y="4208572"/>
            <a:ext cx="4865614" cy="869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u="sng" dirty="0"/>
              <a:t>Les ressources d’eau renouvelable diminuent en France :</a:t>
            </a:r>
            <a:br>
              <a:rPr lang="fr-FR" sz="1400" dirty="0"/>
            </a:br>
            <a:r>
              <a:rPr lang="fr-FR" sz="1200" dirty="0"/>
              <a:t>l’eau reçu du ciel et des cours d’eau de ses voisins a baissé de 14% sur les deux décennies passées.</a:t>
            </a:r>
            <a:br>
              <a:rPr lang="fr-FR" sz="1600" dirty="0"/>
            </a:br>
            <a:r>
              <a:rPr lang="fr-FR" sz="1050" dirty="0"/>
              <a:t>Source : le journal les </a:t>
            </a:r>
            <a:r>
              <a:rPr lang="fr-FR" sz="1050" dirty="0" err="1"/>
              <a:t>echos</a:t>
            </a:r>
            <a:endParaRPr lang="fr-FR" sz="10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DA4156-E680-47D5-AB80-E81A6928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54252E-EF3D-631D-1494-D4C1D1FC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2" y="1999264"/>
            <a:ext cx="6692467" cy="2993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E42DE0-0504-D87E-EAF3-DF8159F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95" y="2211682"/>
            <a:ext cx="3188484" cy="438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31E947-A2AE-59BA-29E9-A62B6DC07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49" y="170485"/>
            <a:ext cx="8689976" cy="680229"/>
          </a:xfrm>
        </p:spPr>
        <p:txBody>
          <a:bodyPr>
            <a:normAutofit fontScale="90000"/>
          </a:bodyPr>
          <a:lstStyle/>
          <a:p>
            <a:r>
              <a:rPr lang="fr-FR" dirty="0"/>
              <a:t>Code – 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C8065-3FE9-3420-2F69-83B9A986E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537" y="2091043"/>
            <a:ext cx="1443863" cy="55959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2D04C0-F2D7-01B3-0B9F-B6AC73B3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E309B4-41FC-D6DE-A4BF-917E108B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6" y="3057007"/>
            <a:ext cx="3188484" cy="4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092C44-273C-9A40-E9E5-268D6F9CA4FB}"/>
              </a:ext>
            </a:extLst>
          </p:cNvPr>
          <p:cNvSpPr txBox="1"/>
          <p:nvPr/>
        </p:nvSpPr>
        <p:spPr>
          <a:xfrm>
            <a:off x="9288912" y="3057007"/>
            <a:ext cx="19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41813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39680-B33A-6AFC-A80B-FD1204D8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2400"/>
            <a:ext cx="8689976" cy="901698"/>
          </a:xfrm>
        </p:spPr>
        <p:txBody>
          <a:bodyPr/>
          <a:lstStyle/>
          <a:p>
            <a:r>
              <a:rPr lang="fr-FR" dirty="0"/>
              <a:t>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530DBF-12CB-0408-1C53-5F6BEEE45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43125"/>
            <a:ext cx="4616267" cy="3479799"/>
          </a:xfrm>
        </p:spPr>
        <p:txBody>
          <a:bodyPr>
            <a:normAutofit fontScale="70000" lnSpcReduction="20000"/>
          </a:bodyPr>
          <a:lstStyle/>
          <a:p>
            <a:r>
              <a:rPr lang="fr-FR" sz="2900" dirty="0" err="1">
                <a:solidFill>
                  <a:schemeClr val="tx1"/>
                </a:solidFill>
              </a:rPr>
              <a:t>Donnee</a:t>
            </a:r>
            <a:r>
              <a:rPr lang="fr-FR" sz="2900" dirty="0">
                <a:solidFill>
                  <a:schemeClr val="tx1"/>
                </a:solidFill>
              </a:rPr>
              <a:t>:{"</a:t>
            </a:r>
            <a:r>
              <a:rPr lang="fr-FR" sz="2900" dirty="0" err="1">
                <a:solidFill>
                  <a:schemeClr val="tx1"/>
                </a:solidFill>
              </a:rPr>
              <a:t>vanneECiut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vanneECplante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VanneStockPiscine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VanneStockVidange</a:t>
            </a:r>
            <a:r>
              <a:rPr lang="fr-FR" sz="2900" dirty="0">
                <a:solidFill>
                  <a:schemeClr val="tx1"/>
                </a:solidFill>
              </a:rPr>
              <a:t>":</a:t>
            </a:r>
            <a:r>
              <a:rPr lang="fr-FR" sz="2900" dirty="0" err="1">
                <a:solidFill>
                  <a:schemeClr val="tx1"/>
                </a:solidFill>
              </a:rPr>
              <a:t>true</a:t>
            </a:r>
            <a:r>
              <a:rPr lang="fr-FR" sz="2900" dirty="0">
                <a:solidFill>
                  <a:schemeClr val="tx1"/>
                </a:solidFill>
              </a:rPr>
              <a:t>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diminuerArrosage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augmenterArrosage</a:t>
            </a:r>
            <a:r>
              <a:rPr lang="fr-FR" sz="2900" dirty="0">
                <a:solidFill>
                  <a:schemeClr val="tx1"/>
                </a:solidFill>
              </a:rPr>
              <a:t>":false}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5C14F1-942D-F3EC-1909-DDEB33FD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C21F9-898F-A290-326C-1943B7BA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3" y="2737538"/>
            <a:ext cx="8210367" cy="19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44D1C7-6290-3153-C16F-7104304B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0"/>
            <a:ext cx="8689976" cy="820928"/>
          </a:xfrm>
        </p:spPr>
        <p:txBody>
          <a:bodyPr>
            <a:normAutofit/>
          </a:bodyPr>
          <a:lstStyle/>
          <a:p>
            <a:r>
              <a:rPr lang="fr-FR" dirty="0"/>
              <a:t>Code - actionneur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755B98-0172-4367-5E12-DCC72F7A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4329" y="2243532"/>
            <a:ext cx="2908300" cy="820927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</a:rPr>
              <a:t>Message MQTT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55CC8-2C0B-A84F-4201-D99A71A8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77A77-5C08-6B86-ED2D-E5C7910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2" y="1557003"/>
            <a:ext cx="7707637" cy="4326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D2F787-8622-6738-655B-EAFC3B46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07" y="2147048"/>
            <a:ext cx="3555592" cy="7036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B156A-7A58-B7DA-E67A-7210C6A7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41" y="4629775"/>
            <a:ext cx="3821223" cy="8209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583D41A-C493-8A35-5024-5E85D2484507}"/>
              </a:ext>
            </a:extLst>
          </p:cNvPr>
          <p:cNvSpPr txBox="1"/>
          <p:nvPr/>
        </p:nvSpPr>
        <p:spPr>
          <a:xfrm>
            <a:off x="9371011" y="46862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Fermer ou ouvrir la valve</a:t>
            </a:r>
          </a:p>
        </p:txBody>
      </p:sp>
    </p:spTree>
    <p:extLst>
      <p:ext uri="{BB962C8B-B14F-4D97-AF65-F5344CB8AC3E}">
        <p14:creationId xmlns:p14="http://schemas.microsoft.com/office/powerpoint/2010/main" val="22133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52C08A-6C5C-4B0C-8785-40D3D3E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84" y="2149089"/>
            <a:ext cx="3091496" cy="2628899"/>
          </a:xfrm>
          <a:prstGeom prst="rect">
            <a:avLst/>
          </a:prstGeom>
        </p:spPr>
      </p:pic>
      <p:pic>
        <p:nvPicPr>
          <p:cNvPr id="8194" name="Picture 2" descr="Freestyle Orchestrator | Plate-forme d'orchestration informatique | VMware  | FR">
            <a:extLst>
              <a:ext uri="{FF2B5EF4-FFF2-40B4-BE49-F238E27FC236}">
                <a16:creationId xmlns:a16="http://schemas.microsoft.com/office/drawing/2014/main" id="{A28E2B81-C385-4C9C-8CF4-2A7E38F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36" y="4844664"/>
            <a:ext cx="3611830" cy="18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ystème de gestion de base de données relationnelle : Connaître les bases">
            <a:extLst>
              <a:ext uri="{FF2B5EF4-FFF2-40B4-BE49-F238E27FC236}">
                <a16:creationId xmlns:a16="http://schemas.microsoft.com/office/drawing/2014/main" id="{6033542F-A8C4-45B8-9BC8-88B3BCD5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2149090"/>
            <a:ext cx="4673598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86B75A-E153-4DA9-93FA-87F6D13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32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E595B-EFC4-4232-B73D-EEBF6450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A450B-FE90-4ECC-9EDD-584DD7FD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" y="1761688"/>
            <a:ext cx="6799813" cy="4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D2B51-5638-4EED-8728-2A6BE2D9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A61714-C972-4115-B8C5-E2C16D9D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5" y="1832583"/>
            <a:ext cx="4763216" cy="4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02D30-798F-4BF0-95F1-BB4DF9741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224" y="1550388"/>
            <a:ext cx="10363826" cy="1345211"/>
          </a:xfrm>
        </p:spPr>
        <p:txBody>
          <a:bodyPr>
            <a:normAutofit/>
          </a:bodyPr>
          <a:lstStyle/>
          <a:p>
            <a:r>
              <a:rPr lang="fr-FR" dirty="0"/>
              <a:t>Logiciels utilisés</a:t>
            </a:r>
          </a:p>
          <a:p>
            <a:r>
              <a:rPr lang="fr-FR" dirty="0"/>
              <a:t>explication</a:t>
            </a:r>
          </a:p>
        </p:txBody>
      </p:sp>
      <p:pic>
        <p:nvPicPr>
          <p:cNvPr id="3074" name="Picture 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1AFCE640-9DB5-402D-97D8-8407533F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9" y="3224907"/>
            <a:ext cx="2273318" cy="113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de-RED - Wikipedia">
            <a:extLst>
              <a:ext uri="{FF2B5EF4-FFF2-40B4-BE49-F238E27FC236}">
                <a16:creationId xmlns:a16="http://schemas.microsoft.com/office/drawing/2014/main" id="{6783D1A6-D1F3-4F13-873B-15F94BAE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74" y="2433767"/>
            <a:ext cx="1842352" cy="184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fluxDB — Wikipédia">
            <a:extLst>
              <a:ext uri="{FF2B5EF4-FFF2-40B4-BE49-F238E27FC236}">
                <a16:creationId xmlns:a16="http://schemas.microsoft.com/office/drawing/2014/main" id="{6A874635-BC73-49E9-89BE-2BFBB0C3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9" y="4530142"/>
            <a:ext cx="4975042" cy="18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ess and Media Resources - Docker">
            <a:extLst>
              <a:ext uri="{FF2B5EF4-FFF2-40B4-BE49-F238E27FC236}">
                <a16:creationId xmlns:a16="http://schemas.microsoft.com/office/drawing/2014/main" id="{138E8BF5-2DBD-4E4C-81D8-81530F9C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2" y="4575191"/>
            <a:ext cx="1986014" cy="1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4A764E4-1475-41FB-87FD-0E3F3AD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7" y="3429000"/>
            <a:ext cx="2161523" cy="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Tstack - kompletní postup - IOTcz.cz">
            <a:extLst>
              <a:ext uri="{FF2B5EF4-FFF2-40B4-BE49-F238E27FC236}">
                <a16:creationId xmlns:a16="http://schemas.microsoft.com/office/drawing/2014/main" id="{EA9E7F7B-F65C-4367-A31D-E5D003CE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1" y="2591622"/>
            <a:ext cx="1865531" cy="18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d Load Balancer, Web Server, &amp; Reverse Proxy - NGINX">
            <a:extLst>
              <a:ext uri="{FF2B5EF4-FFF2-40B4-BE49-F238E27FC236}">
                <a16:creationId xmlns:a16="http://schemas.microsoft.com/office/drawing/2014/main" id="{2BD81E9A-1257-4F85-8637-28477AE7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6" y="5038725"/>
            <a:ext cx="2859998" cy="9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46E29D-54FF-46C2-9131-5E433C88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82445CC-A6B6-4263-90D9-E08BDDE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7" y="3108325"/>
            <a:ext cx="4739233" cy="32644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785237-C35C-440E-8FA2-CB366986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7" y="2127070"/>
            <a:ext cx="3229426" cy="3715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A00DB8-21F0-42F1-A234-9746DBB4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3824643"/>
            <a:ext cx="5010151" cy="3033357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67071C-789F-40C2-BA5A-210B43320CBF}"/>
              </a:ext>
            </a:extLst>
          </p:cNvPr>
          <p:cNvCxnSpPr>
            <a:cxnSpLocks/>
          </p:cNvCxnSpPr>
          <p:nvPr/>
        </p:nvCxnSpPr>
        <p:spPr>
          <a:xfrm flipH="1" flipV="1">
            <a:off x="3743325" y="4591050"/>
            <a:ext cx="1581149" cy="733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043133"/>
            <a:ext cx="4580358" cy="25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6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2" y="1235321"/>
            <a:ext cx="5170726" cy="28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 descr="Nextcloud auf Raspberry Pi mit IOTStack installieren - DDrei IT Technik Blog">
            <a:extLst>
              <a:ext uri="{FF2B5EF4-FFF2-40B4-BE49-F238E27FC236}">
                <a16:creationId xmlns:a16="http://schemas.microsoft.com/office/drawing/2014/main" id="{DAB773BA-4FAF-49CA-8687-A1E9956E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4" y="4248821"/>
            <a:ext cx="9753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D2E6AC-89A8-4104-AA58-0A6FF7B66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37" b="50523"/>
          <a:stretch/>
        </p:blipFill>
        <p:spPr>
          <a:xfrm>
            <a:off x="6484103" y="1440896"/>
            <a:ext cx="5707897" cy="755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73E5CF-0C5C-455A-835D-4CF20968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02" y="2450706"/>
            <a:ext cx="5707897" cy="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construire une pile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49C80-36CD-48AA-9A91-808BA0E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06" y="2354815"/>
            <a:ext cx="6089094" cy="45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 Private Home Automation Server on RPI using IOTStack | by Barry  Peralta | Medium">
            <a:extLst>
              <a:ext uri="{FF2B5EF4-FFF2-40B4-BE49-F238E27FC236}">
                <a16:creationId xmlns:a16="http://schemas.microsoft.com/office/drawing/2014/main" id="{960E7A16-F360-42D7-9257-8D53479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3" y="1577302"/>
            <a:ext cx="4123387" cy="26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3112316" y="3280095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5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Approvisionner de l’eau dans des zones où l’eau est difficile d’accès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Stocker des eaux pluviales (à partir des toits)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Protection contre les inondations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Économies d’eau et de couts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>
              <a:buFont typeface="Wingdings" panose="05000000000000000000" pitchFamily="2" charset="2"/>
              <a:buChar char="§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6C603B-534F-4852-AE21-9DA4E4A2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874CC8-9E7A-4413-9701-2B575352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354526"/>
            <a:ext cx="4305649" cy="296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démarrer les conteneurs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2734811" y="2785144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74DC31A-1BBD-4ACF-AF7A-09025D3B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59" y="2097248"/>
            <a:ext cx="6888141" cy="47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Création de la base de </a:t>
            </a:r>
            <a:r>
              <a:rPr lang="fr-FR" dirty="0" err="1"/>
              <a:t>donnee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20C31-D87C-4667-8B93-2A8DF13A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855797-7006-4AD3-B18E-782F5C1D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6" y="1653460"/>
            <a:ext cx="4344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63AE6-AB1B-4047-8E9F-7BD481FE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1"/>
            <a:ext cx="10364451" cy="819150"/>
          </a:xfrm>
        </p:spPr>
        <p:txBody>
          <a:bodyPr/>
          <a:lstStyle/>
          <a:p>
            <a:r>
              <a:rPr lang="fr-FR" dirty="0"/>
              <a:t>Zoom sur l’infrastructure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540172-D7DA-4480-85CC-8337855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46431"/>
            <a:ext cx="1781175" cy="161989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793952D-4258-4282-A74E-5457243CE43C}"/>
              </a:ext>
            </a:extLst>
          </p:cNvPr>
          <p:cNvSpPr/>
          <p:nvPr/>
        </p:nvSpPr>
        <p:spPr>
          <a:xfrm>
            <a:off x="333375" y="1323975"/>
            <a:ext cx="1352550" cy="135255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FD13B42-ACEB-4A98-8728-0DB1883CFA3F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1487849" y="2478449"/>
            <a:ext cx="1430756" cy="17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1F0D2DA9-06D7-44A3-B8D5-5425D22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73" y="1504950"/>
            <a:ext cx="9843727" cy="52037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07AFC-1038-4059-A362-3F166B20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ADE6A-B3C1-4CA9-A3FB-FD640CF9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8017"/>
            <a:ext cx="10364451" cy="1596177"/>
          </a:xfrm>
        </p:spPr>
        <p:txBody>
          <a:bodyPr/>
          <a:lstStyle/>
          <a:p>
            <a:r>
              <a:rPr lang="fr-FR" dirty="0"/>
              <a:t>zoom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D26D3F-8569-449A-8B0B-2FFCEA03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5" y="1659201"/>
            <a:ext cx="6831452" cy="43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387F2-D24A-4B7C-83C5-71EB3DE6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9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Gestion de toutes les données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Séparation des deux parties en flow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C7B1C-D1B8-4525-A036-6E663428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86D97E-4E86-4D7B-B8A6-63067E01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2" y="2933966"/>
            <a:ext cx="9303999" cy="36804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A85C17-0149-4A77-9789-8D7C962E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4" y="1828044"/>
            <a:ext cx="6337134" cy="12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0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4452198"/>
          </a:xfrm>
        </p:spPr>
        <p:txBody>
          <a:bodyPr>
            <a:normAutofit/>
          </a:bodyPr>
          <a:lstStyle/>
          <a:p>
            <a:r>
              <a:rPr lang="fr-FR" dirty="0"/>
              <a:t>Flow contrôleur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Création des topics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Récupération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Traitement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Jointures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 données vers la bd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(</a:t>
            </a:r>
            <a:r>
              <a:rPr lang="fr-FR" dirty="0" err="1"/>
              <a:t>ia</a:t>
            </a:r>
            <a:r>
              <a:rPr lang="fr-FR" dirty="0"/>
              <a:t>) gestions des flux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des données vers les actionneurs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33527-1467-475B-A9FF-7D64384F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8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topics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/capteurs/TL136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</a:t>
            </a:r>
            <a:r>
              <a:rPr lang="fr-FR" sz="1400" dirty="0" err="1"/>
              <a:t>waterquality</a:t>
            </a:r>
            <a:endParaRPr lang="fr-FR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controller</a:t>
            </a: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données à récupérer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tl136 (niveau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</a:t>
            </a:r>
            <a:r>
              <a:rPr lang="fr-FR" sz="1500" dirty="0" err="1"/>
              <a:t>grove</a:t>
            </a:r>
            <a:r>
              <a:rPr lang="fr-FR" sz="1500" dirty="0"/>
              <a:t> (qualité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Api </a:t>
            </a:r>
            <a:r>
              <a:rPr lang="fr-FR" sz="1500" dirty="0" err="1"/>
              <a:t>meteo</a:t>
            </a:r>
            <a:r>
              <a:rPr lang="fr-FR" sz="1500" dirty="0"/>
              <a:t> (</a:t>
            </a:r>
            <a:r>
              <a:rPr lang="fr-FR" sz="1500" dirty="0" err="1"/>
              <a:t>temperature</a:t>
            </a:r>
            <a:r>
              <a:rPr lang="fr-FR" sz="1500" dirty="0"/>
              <a:t>, prévision de pluie..)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1500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D5A352-AA6E-46D5-95CB-BFE5769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9C2483-A338-472E-9DE6-40272867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64" y="1596177"/>
            <a:ext cx="8156895" cy="32267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1971D8-985C-4AC5-B447-BDB8704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32" y="4970772"/>
            <a:ext cx="5820779" cy="11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F314684-0D6B-4D58-9367-DEBBA816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" y="2226000"/>
            <a:ext cx="11518084" cy="39292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–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8"/>
            <a:ext cx="10363826" cy="718398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8E187E-9221-4BA1-9C2E-74C0D132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5" y="1082821"/>
            <a:ext cx="2887603" cy="184524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0ED936-B4A2-4CAE-9732-CD6C1406884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64279" y="2005446"/>
            <a:ext cx="4597166" cy="21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7EA793-F39C-4154-AB05-D894A2A0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80606-F411-4CC3-91D1-BD650B5E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42" y="1620354"/>
            <a:ext cx="2305372" cy="49536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9E89E66-6CA0-4711-980D-B66051002526}"/>
              </a:ext>
            </a:extLst>
          </p:cNvPr>
          <p:cNvCxnSpPr>
            <a:cxnSpLocks/>
          </p:cNvCxnSpPr>
          <p:nvPr/>
        </p:nvCxnSpPr>
        <p:spPr>
          <a:xfrm flipV="1">
            <a:off x="4067404" y="2115723"/>
            <a:ext cx="1137891" cy="4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E2EADB72-B662-4BCD-B44B-C12FFC205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2" b="28867"/>
          <a:stretch/>
        </p:blipFill>
        <p:spPr>
          <a:xfrm>
            <a:off x="5173805" y="5530432"/>
            <a:ext cx="2168763" cy="1320769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BADAC75-4FB6-48E4-BA6E-E05965F6E3A9}"/>
              </a:ext>
            </a:extLst>
          </p:cNvPr>
          <p:cNvCxnSpPr>
            <a:cxnSpLocks/>
          </p:cNvCxnSpPr>
          <p:nvPr/>
        </p:nvCxnSpPr>
        <p:spPr>
          <a:xfrm flipH="1">
            <a:off x="6258187" y="4905891"/>
            <a:ext cx="151002" cy="4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F42973C-FFAB-4DD7-A982-61719C3B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94" y="4859439"/>
            <a:ext cx="1779244" cy="2127006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C3037B-EFDD-40CA-919D-7A82308870DC}"/>
              </a:ext>
            </a:extLst>
          </p:cNvPr>
          <p:cNvCxnSpPr>
            <a:cxnSpLocks/>
          </p:cNvCxnSpPr>
          <p:nvPr/>
        </p:nvCxnSpPr>
        <p:spPr>
          <a:xfrm flipH="1">
            <a:off x="9465834" y="6030067"/>
            <a:ext cx="552447" cy="21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C6E4EE39-FC92-42E4-BA90-F5EA67D7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057" y="3254508"/>
            <a:ext cx="2291157" cy="99871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4D7D7B-C351-4A35-9236-11D9833B4E38}"/>
              </a:ext>
            </a:extLst>
          </p:cNvPr>
          <p:cNvCxnSpPr>
            <a:cxnSpLocks/>
          </p:cNvCxnSpPr>
          <p:nvPr/>
        </p:nvCxnSpPr>
        <p:spPr>
          <a:xfrm flipV="1">
            <a:off x="8137321" y="3740351"/>
            <a:ext cx="1604736" cy="44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9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basique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36CA25-A9F2-4F37-9DE4-FD59623A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39084"/>
          <a:stretch/>
        </p:blipFill>
        <p:spPr>
          <a:xfrm>
            <a:off x="151384" y="2705098"/>
            <a:ext cx="3220465" cy="32004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6F04EF-F506-4C8D-A043-06E50E68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49" y="2448468"/>
            <a:ext cx="3946182" cy="38581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3FAC19-479E-48B0-B19C-7D49248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70" y="2666735"/>
            <a:ext cx="4331846" cy="323876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5969B9-072C-4263-99D0-57C9F821E106}"/>
              </a:ext>
            </a:extLst>
          </p:cNvPr>
          <p:cNvSpPr txBox="1"/>
          <p:nvPr/>
        </p:nvSpPr>
        <p:spPr>
          <a:xfrm>
            <a:off x="151384" y="6121965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Déclaration des variables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E35F0C-E65B-4E8C-B826-F2E95E789C90}"/>
              </a:ext>
            </a:extLst>
          </p:cNvPr>
          <p:cNvSpPr txBox="1"/>
          <p:nvPr/>
        </p:nvSpPr>
        <p:spPr>
          <a:xfrm>
            <a:off x="3925281" y="6306631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non prévision de pluie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5D75AA-2F68-4454-A598-E9BE3479BE23}"/>
              </a:ext>
            </a:extLst>
          </p:cNvPr>
          <p:cNvSpPr txBox="1"/>
          <p:nvPr/>
        </p:nvSpPr>
        <p:spPr>
          <a:xfrm>
            <a:off x="8266720" y="612196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prévision de pluie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77E695-5A58-4384-BECE-BDA9A118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6666A5E3-4085-4062-9BA2-50044B3B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2905590"/>
            <a:ext cx="10628852" cy="17292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3D9E27-2B76-4B63-8856-1EF0C12E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46" y="4483744"/>
            <a:ext cx="2899255" cy="23742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base de donnée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F9CCA7-F86E-43D6-8D43-506CF576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EEF06-8902-477C-AF4E-3961E3B3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05" y="1411511"/>
            <a:ext cx="5051775" cy="12345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15981E-770A-4FC0-8E53-C0270704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22" y="5648920"/>
            <a:ext cx="3226679" cy="90489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FCA794-34BA-40F6-9DFC-FA73720023CF}"/>
              </a:ext>
            </a:extLst>
          </p:cNvPr>
          <p:cNvCxnSpPr>
            <a:cxnSpLocks/>
          </p:cNvCxnSpPr>
          <p:nvPr/>
        </p:nvCxnSpPr>
        <p:spPr>
          <a:xfrm flipV="1">
            <a:off x="3206166" y="2132114"/>
            <a:ext cx="1333500" cy="12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DE1BCF-DE00-4F81-8667-C45C50B25A2C}"/>
              </a:ext>
            </a:extLst>
          </p:cNvPr>
          <p:cNvCxnSpPr>
            <a:cxnSpLocks/>
          </p:cNvCxnSpPr>
          <p:nvPr/>
        </p:nvCxnSpPr>
        <p:spPr>
          <a:xfrm flipH="1">
            <a:off x="4840448" y="3751293"/>
            <a:ext cx="1160652" cy="98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A2F11E-D135-47C4-ACAE-6A8BCE4531EA}"/>
              </a:ext>
            </a:extLst>
          </p:cNvPr>
          <p:cNvCxnSpPr>
            <a:cxnSpLocks/>
          </p:cNvCxnSpPr>
          <p:nvPr/>
        </p:nvCxnSpPr>
        <p:spPr>
          <a:xfrm flipH="1">
            <a:off x="3818238" y="5151076"/>
            <a:ext cx="766368" cy="5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CBDD2BD-6CE1-4A01-968A-43216BB10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114" y="5594262"/>
            <a:ext cx="2229161" cy="85737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54C8A4-5A54-439D-8AEB-41C6D8422D61}"/>
              </a:ext>
            </a:extLst>
          </p:cNvPr>
          <p:cNvCxnSpPr>
            <a:cxnSpLocks/>
          </p:cNvCxnSpPr>
          <p:nvPr/>
        </p:nvCxnSpPr>
        <p:spPr>
          <a:xfrm>
            <a:off x="7407340" y="4485670"/>
            <a:ext cx="1278719" cy="125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5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29FF1-A4F0-42C3-910F-37DEE764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421987"/>
            <a:ext cx="10364451" cy="1596177"/>
          </a:xfrm>
        </p:spPr>
        <p:txBody>
          <a:bodyPr/>
          <a:lstStyle/>
          <a:p>
            <a:r>
              <a:rPr lang="fr-FR" dirty="0"/>
              <a:t>Les différentes Méthode d’approche de la gestion des 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F8BE5C-A382-4C83-B89F-DAE900A956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Les Barrages</a:t>
            </a:r>
          </a:p>
          <a:p>
            <a:r>
              <a:rPr lang="fr-FR" dirty="0"/>
              <a:t>Les Réservoirs</a:t>
            </a:r>
          </a:p>
          <a:p>
            <a:r>
              <a:rPr lang="fr-FR" dirty="0">
                <a:solidFill>
                  <a:srgbClr val="FF0000"/>
                </a:solidFill>
              </a:rPr>
              <a:t>Les Cuves (cuves souterraines)</a:t>
            </a:r>
          </a:p>
          <a:p>
            <a:r>
              <a:rPr lang="fr-FR" dirty="0"/>
              <a:t>Les puits</a:t>
            </a:r>
          </a:p>
        </p:txBody>
      </p:sp>
      <p:pic>
        <p:nvPicPr>
          <p:cNvPr id="1026" name="Picture 2" descr="MT2E : Barrage hydraulique, fonctionnement - YouTube">
            <a:extLst>
              <a:ext uri="{FF2B5EF4-FFF2-40B4-BE49-F238E27FC236}">
                <a16:creationId xmlns:a16="http://schemas.microsoft.com/office/drawing/2014/main" id="{B74D40E4-DFE7-4068-BEB7-AF817635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214694"/>
            <a:ext cx="2872470" cy="16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ervoirs de stockage d'eau | Magnetrol">
            <a:extLst>
              <a:ext uri="{FF2B5EF4-FFF2-40B4-BE49-F238E27FC236}">
                <a16:creationId xmlns:a16="http://schemas.microsoft.com/office/drawing/2014/main" id="{E9A74DDC-CD43-4EE0-9BE2-0DD6B9AD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87" y="2159618"/>
            <a:ext cx="2531575" cy="16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ent bien choisir son récupérateur d'eau de pluie ? | OOGarden Belgique">
            <a:extLst>
              <a:ext uri="{FF2B5EF4-FFF2-40B4-BE49-F238E27FC236}">
                <a16:creationId xmlns:a16="http://schemas.microsoft.com/office/drawing/2014/main" id="{58EB4C9A-C9AA-4DAA-A789-745C84A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8" y="4661125"/>
            <a:ext cx="3348780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ment aménager un puits dans le jardin pour être autonome en eau ?">
            <a:extLst>
              <a:ext uri="{FF2B5EF4-FFF2-40B4-BE49-F238E27FC236}">
                <a16:creationId xmlns:a16="http://schemas.microsoft.com/office/drawing/2014/main" id="{271FED82-D6F4-41A0-B8FE-357F8FD7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05" y="4684677"/>
            <a:ext cx="3972869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51DB72-B4C8-4C69-9D31-CC63666A5BD8}"/>
              </a:ext>
            </a:extLst>
          </p:cNvPr>
          <p:cNvSpPr txBox="1"/>
          <p:nvPr/>
        </p:nvSpPr>
        <p:spPr>
          <a:xfrm>
            <a:off x="995915" y="6409188"/>
            <a:ext cx="63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C051C1-3139-44D7-A215-87D6EE5A07A6}"/>
              </a:ext>
            </a:extLst>
          </p:cNvPr>
          <p:cNvSpPr txBox="1"/>
          <p:nvPr/>
        </p:nvSpPr>
        <p:spPr>
          <a:xfrm>
            <a:off x="5585996" y="4061126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Barrages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2B1BBA-6625-488E-A83F-14A8F3B54105}"/>
              </a:ext>
            </a:extLst>
          </p:cNvPr>
          <p:cNvSpPr txBox="1"/>
          <p:nvPr/>
        </p:nvSpPr>
        <p:spPr>
          <a:xfrm>
            <a:off x="9559338" y="4061126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Réservoirs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2A31AB-3F38-4E4E-9FCF-AE952BB79747}"/>
              </a:ext>
            </a:extLst>
          </p:cNvPr>
          <p:cNvSpPr txBox="1"/>
          <p:nvPr/>
        </p:nvSpPr>
        <p:spPr>
          <a:xfrm>
            <a:off x="6456962" y="64091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F5FC2-3D0E-489F-9271-F9E688F1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C2191A-5479-4B7D-BC0F-1E52708D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5" y="2371398"/>
            <a:ext cx="2017302" cy="3877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7B869A-2541-48EA-9EAD-89569BD2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81" y="2150336"/>
            <a:ext cx="2876951" cy="27054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AB18BAD-848A-4925-AEAD-47F4E7E91D75}"/>
              </a:ext>
            </a:extLst>
          </p:cNvPr>
          <p:cNvSpPr txBox="1"/>
          <p:nvPr/>
        </p:nvSpPr>
        <p:spPr>
          <a:xfrm>
            <a:off x="8899896" y="1694709"/>
            <a:ext cx="25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Dashboard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8BB1A7-1D45-41B3-A658-BA8D05FFDC81}"/>
              </a:ext>
            </a:extLst>
          </p:cNvPr>
          <p:cNvSpPr txBox="1"/>
          <p:nvPr/>
        </p:nvSpPr>
        <p:spPr>
          <a:xfrm>
            <a:off x="567668" y="1801393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C66247-5CA5-45D2-BDEA-17B2257C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09157A-D8E9-40AF-B0AD-C00DE2DE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646624"/>
            <a:ext cx="6945472" cy="838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0A468F-FB9F-4597-8B69-A149CD7054A6}"/>
              </a:ext>
            </a:extLst>
          </p:cNvPr>
          <p:cNvSpPr txBox="1"/>
          <p:nvPr/>
        </p:nvSpPr>
        <p:spPr>
          <a:xfrm>
            <a:off x="3423322" y="5184879"/>
            <a:ext cx="52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</a:t>
            </a:r>
            <a:r>
              <a:rPr lang="fr-FR" dirty="0" err="1"/>
              <a:t>influxdb</a:t>
            </a:r>
            <a:r>
              <a:rPr lang="fr-FR" dirty="0"/>
              <a:t> 1.18 (invite de commande)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AEA86E-5972-40CB-9367-DC24AFCB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02" y="2609332"/>
            <a:ext cx="2240570" cy="23450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900920-3457-47EF-9886-FA9B71F6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846" y="2144955"/>
            <a:ext cx="1095528" cy="3524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4C90BE-32B0-475D-BB61-C065CF025E9D}"/>
              </a:ext>
            </a:extLst>
          </p:cNvPr>
          <p:cNvSpPr txBox="1"/>
          <p:nvPr/>
        </p:nvSpPr>
        <p:spPr>
          <a:xfrm>
            <a:off x="4383639" y="1641972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Requête vers l’api </a:t>
            </a:r>
            <a:r>
              <a:rPr lang="fr-FR" dirty="0" err="1"/>
              <a:t>meteo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767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service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3FBD6D-586C-41CE-9074-17F1B228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6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0AE9CD-1A3B-4125-A352-A1A0F3F6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3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5D2D-85A0-47CC-9A07-FCB551AC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0B676-EC1F-426D-A9BF-B94D25DA41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Journal Le monde</a:t>
            </a:r>
          </a:p>
          <a:p>
            <a:r>
              <a:rPr lang="fr-FR" dirty="0"/>
              <a:t>Journal </a:t>
            </a:r>
            <a:r>
              <a:rPr lang="fr-FR" dirty="0" err="1"/>
              <a:t>lesechos</a:t>
            </a:r>
            <a:endParaRPr lang="fr-FR" dirty="0"/>
          </a:p>
          <a:p>
            <a:r>
              <a:rPr lang="fr-FR" dirty="0"/>
              <a:t>Terra-potager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5B103-3D04-446B-98BF-885E5D03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4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34EF0-0A83-44DA-8AC1-05BA6AD3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9C240-B5F3-48B0-9F71-9866600CEC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 err="1"/>
              <a:t>Lesechos</a:t>
            </a:r>
            <a:r>
              <a:rPr lang="fr-FR" dirty="0"/>
              <a:t> : </a:t>
            </a:r>
            <a:r>
              <a:rPr lang="fr-FR" sz="800" dirty="0"/>
              <a:t>https://www.lesechos.fr/politique-societe/politique/climat-les-ressources-deau-renouvelable-diminuent-en-france-1416004#:~:text=L'eau%20que%20la%20France,minist%C3%A8re%20de%20la%20Transition%20%C3%A9cologique.&amp;text=C'est%20une%20nouvelle%20d%C3%A9monstration%20concr%C3%A8te%20des%20cons%C3%A9quences%20du%20d%C3%A9r%C3%A8glement%20climatique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23B299-6935-4C11-BEDF-52E21BBB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4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229C9-E160-4B88-AA3C-0D06575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Les cuves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293E0-48B4-4212-BB8F-10E9D95D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349" r="743" b="1675"/>
          <a:stretch/>
        </p:blipFill>
        <p:spPr>
          <a:xfrm>
            <a:off x="2772819" y="1570354"/>
            <a:ext cx="2475168" cy="24262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8E332D-E25E-4704-AED2-165473AFFD82}"/>
              </a:ext>
            </a:extLst>
          </p:cNvPr>
          <p:cNvSpPr txBox="1"/>
          <p:nvPr/>
        </p:nvSpPr>
        <p:spPr>
          <a:xfrm>
            <a:off x="913774" y="1750065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IBC (jardin)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F09082-A7F5-4F53-A273-94ACB505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" t="1469" r="1131" b="710"/>
          <a:stretch/>
        </p:blipFill>
        <p:spPr>
          <a:xfrm>
            <a:off x="6983752" y="1596177"/>
            <a:ext cx="2996660" cy="223757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3404C2-81E8-418D-996F-8A81440249D0}"/>
              </a:ext>
            </a:extLst>
          </p:cNvPr>
          <p:cNvSpPr txBox="1"/>
          <p:nvPr/>
        </p:nvSpPr>
        <p:spPr>
          <a:xfrm>
            <a:off x="10189529" y="159617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souterraines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8307BD6-9691-4578-8857-D501615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" t="1753"/>
          <a:stretch/>
        </p:blipFill>
        <p:spPr>
          <a:xfrm>
            <a:off x="2713916" y="4358720"/>
            <a:ext cx="3089034" cy="22878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47E1882-1472-4617-BD53-59B6B9427C28}"/>
              </a:ext>
            </a:extLst>
          </p:cNvPr>
          <p:cNvSpPr txBox="1"/>
          <p:nvPr/>
        </p:nvSpPr>
        <p:spPr>
          <a:xfrm>
            <a:off x="850950" y="436105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souples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6B4387B-E466-43AA-A6E1-E8BA9710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058" y="4258532"/>
            <a:ext cx="2549842" cy="25434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7675C3-C8C2-4395-BC09-093F6B96334B}"/>
              </a:ext>
            </a:extLst>
          </p:cNvPr>
          <p:cNvSpPr txBox="1"/>
          <p:nvPr/>
        </p:nvSpPr>
        <p:spPr>
          <a:xfrm>
            <a:off x="7617936" y="4358720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en série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403410-729A-4D8A-AAD3-DF91C1A49427}"/>
              </a:ext>
            </a:extLst>
          </p:cNvPr>
          <p:cNvSpPr txBox="1"/>
          <p:nvPr/>
        </p:nvSpPr>
        <p:spPr>
          <a:xfrm>
            <a:off x="69949" y="4905635"/>
            <a:ext cx="270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cuve en toile plastifiée résistante au gel et aux UV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124097-FA2E-477A-AC14-06D07D79A36E}"/>
              </a:ext>
            </a:extLst>
          </p:cNvPr>
          <p:cNvSpPr txBox="1"/>
          <p:nvPr/>
        </p:nvSpPr>
        <p:spPr>
          <a:xfrm>
            <a:off x="7834180" y="4666497"/>
            <a:ext cx="1295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Type d’installation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FF99EEB-2A1E-48B2-BA82-E4EA15B40605}"/>
              </a:ext>
            </a:extLst>
          </p:cNvPr>
          <p:cNvSpPr txBox="1"/>
          <p:nvPr/>
        </p:nvSpPr>
        <p:spPr>
          <a:xfrm>
            <a:off x="9949976" y="2047846"/>
            <a:ext cx="248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existe des cuves en béton ou en polyéthylène</a:t>
            </a:r>
          </a:p>
          <a:p>
            <a:r>
              <a:rPr lang="fr-FR" sz="1100" dirty="0">
                <a:solidFill>
                  <a:srgbClr val="FF0000"/>
                </a:solidFill>
              </a:rPr>
              <a:t>désavantage : prix(1000</a:t>
            </a:r>
            <a:r>
              <a:rPr lang="fr-FR" sz="1100" baseline="30000" dirty="0">
                <a:solidFill>
                  <a:srgbClr val="FF0000"/>
                </a:solidFill>
              </a:rPr>
              <a:t>euros</a:t>
            </a:r>
            <a:r>
              <a:rPr lang="fr-FR" sz="1100" dirty="0">
                <a:solidFill>
                  <a:srgbClr val="FF0000"/>
                </a:solidFill>
              </a:rPr>
              <a:t>/m3)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2302DBB-1EBA-4843-B8EB-36867EB50534}"/>
              </a:ext>
            </a:extLst>
          </p:cNvPr>
          <p:cNvCxnSpPr/>
          <p:nvPr/>
        </p:nvCxnSpPr>
        <p:spPr>
          <a:xfrm>
            <a:off x="6095999" y="1684143"/>
            <a:ext cx="26023" cy="5047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46D96F9-7E72-4500-9EEE-D5EBA13CCAD7}"/>
              </a:ext>
            </a:extLst>
          </p:cNvPr>
          <p:cNvCxnSpPr>
            <a:cxnSpLocks/>
          </p:cNvCxnSpPr>
          <p:nvPr/>
        </p:nvCxnSpPr>
        <p:spPr>
          <a:xfrm>
            <a:off x="775044" y="4130731"/>
            <a:ext cx="1050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19C3397-A8DB-4074-9BBA-4570C1A2F0A7}"/>
              </a:ext>
            </a:extLst>
          </p:cNvPr>
          <p:cNvSpPr txBox="1"/>
          <p:nvPr/>
        </p:nvSpPr>
        <p:spPr>
          <a:xfrm>
            <a:off x="1196747" y="2147330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méthode la plus simple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A93DFC-0597-4330-B0AA-AE0E6239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0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CF3BC-C6EB-48AC-9F52-3A5DA92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cuve souterraine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20CFF-E8AA-4B68-AD1D-CCD0246A2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148979"/>
            <a:ext cx="10363826" cy="3424107"/>
          </a:xfrm>
        </p:spPr>
        <p:txBody>
          <a:bodyPr/>
          <a:lstStyle/>
          <a:p>
            <a:r>
              <a:rPr lang="fr-FR" dirty="0"/>
              <a:t>Stockage en grande quantité</a:t>
            </a:r>
          </a:p>
          <a:p>
            <a:r>
              <a:rPr lang="fr-FR" dirty="0"/>
              <a:t>Conservation de l’eau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Évite la prolifération d’algues et de bactéries et isole thermiquement l’eau</a:t>
            </a:r>
          </a:p>
        </p:txBody>
      </p:sp>
      <p:pic>
        <p:nvPicPr>
          <p:cNvPr id="1026" name="Picture 2" descr="récipient carré avec des algues vertes épaisses et de l'eau 7710354 Banque  de photos">
            <a:extLst>
              <a:ext uri="{FF2B5EF4-FFF2-40B4-BE49-F238E27FC236}">
                <a16:creationId xmlns:a16="http://schemas.microsoft.com/office/drawing/2014/main" id="{5415A6F5-6ED3-44E0-B1D7-1E05EB4D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09" y="3745156"/>
            <a:ext cx="3686202" cy="27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bes, Bactéries Et Virus Dans Goutte D'eau Sale, Infection  Illustration. Vecteur Clip Art Libres De Droits , Svg , Vecteurs Et  Illustration. Image 50649900.">
            <a:extLst>
              <a:ext uri="{FF2B5EF4-FFF2-40B4-BE49-F238E27FC236}">
                <a16:creationId xmlns:a16="http://schemas.microsoft.com/office/drawing/2014/main" id="{8E4CEFCD-7698-43CE-9016-ADF71CC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5" y="3745156"/>
            <a:ext cx="2966906" cy="296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ABF4-3E17-4B8C-B07E-2BF357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6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3DA2658-A952-4CDA-AADD-1E90C99E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8" y="3966745"/>
            <a:ext cx="10288619" cy="2774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4DBD0E-0B77-434C-BFD2-754A76E3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fr-FR" dirty="0"/>
              <a:t>L’échelle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DBFC70-BBC0-43AB-AD68-49D35AE8B6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73" y="1864889"/>
            <a:ext cx="10363826" cy="3424107"/>
          </a:xfrm>
        </p:spPr>
        <p:txBody>
          <a:bodyPr>
            <a:normAutofit/>
          </a:bodyPr>
          <a:lstStyle/>
          <a:p>
            <a:r>
              <a:rPr lang="fr-FR" sz="1800" dirty="0"/>
              <a:t>Cuve de stockage d’eau dans le campus </a:t>
            </a:r>
            <a:r>
              <a:rPr lang="fr-FR" sz="1800" dirty="0" err="1"/>
              <a:t>sophiaTech</a:t>
            </a:r>
            <a:r>
              <a:rPr lang="fr-FR" sz="1800" dirty="0"/>
              <a:t> accueillant environ 3 000 étudiants.</a:t>
            </a:r>
          </a:p>
          <a:p>
            <a:pPr marL="0" indent="0">
              <a:buNone/>
            </a:pPr>
            <a:r>
              <a:rPr lang="fr-FR" sz="1200" dirty="0"/>
              <a:t>Consommation moyenne d’eau = 150l /personne</a:t>
            </a:r>
            <a:br>
              <a:rPr lang="fr-FR" sz="1200" dirty="0"/>
            </a:br>
            <a:r>
              <a:rPr lang="fr-FR" sz="1200" dirty="0"/>
              <a:t>Campus de 3000 personnes aurait besoin d’environ 450.000 L d’eau par jours.</a:t>
            </a:r>
            <a:endParaRPr lang="fr-FR" sz="800" dirty="0"/>
          </a:p>
          <a:p>
            <a:pPr marL="0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 Une cuve d’eau d’une capacité de 22 000 à 43 000 mètre cubes</a:t>
            </a:r>
            <a:endParaRPr lang="fr-FR" sz="14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25ACF4-FBE7-4ACD-9BAC-E8E90B79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97" y="2441196"/>
            <a:ext cx="4189602" cy="14261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04D78-8F98-402F-92AB-5F22B5B3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3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9D5CC-4420-4544-90F5-A6A15AAB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cas d’utilisations et fonctionnalités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011C11-77FF-406E-B215-E4307AF361B2}"/>
              </a:ext>
            </a:extLst>
          </p:cNvPr>
          <p:cNvSpPr>
            <a:spLocks noGrp="1"/>
          </p:cNvSpPr>
          <p:nvPr/>
        </p:nvSpPr>
        <p:spPr>
          <a:xfrm>
            <a:off x="608181" y="248050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1 : Connaitre Niveau du bidon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Administrateur du campus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avoir une vue globale de l’eau stockée et du niveau/qualité locale de chaque cuve.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de :  connaitre en temps réel l’état de la ressource en eau du campus.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A25A03-2839-4562-928D-7313F1EEE21E}"/>
              </a:ext>
            </a:extLst>
          </p:cNvPr>
          <p:cNvSpPr>
            <a:spLocks noGrp="1"/>
          </p:cNvSpPr>
          <p:nvPr/>
        </p:nvSpPr>
        <p:spPr>
          <a:xfrm>
            <a:off x="6618457" y="238525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2 : Bloquer eau courante</a:t>
            </a:r>
            <a:b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système souhaite bloquer l’entrée d’eau courante via des électrovannes et/ou relais.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d’utiliser en priorité la cuve plutôt que l’eau courante.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84DF8-B4B8-4099-8989-28956E36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0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90011"/>
            <a:ext cx="10364451" cy="1596177"/>
          </a:xfrm>
        </p:spPr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132201"/>
            <a:ext cx="10363826" cy="3424107"/>
          </a:xfrm>
        </p:spPr>
        <p:txBody>
          <a:bodyPr/>
          <a:lstStyle/>
          <a:p>
            <a:r>
              <a:rPr lang="fr-FR" dirty="0"/>
              <a:t>Gestion des cuves</a:t>
            </a:r>
          </a:p>
          <a:p>
            <a:r>
              <a:rPr lang="fr-FR" dirty="0"/>
              <a:t>Contrôler les cuve</a:t>
            </a:r>
          </a:p>
          <a:p>
            <a:r>
              <a:rPr lang="fr-FR" dirty="0"/>
              <a:t>Service de log de l’état des ressources</a:t>
            </a:r>
          </a:p>
          <a:p>
            <a:r>
              <a:rPr lang="fr-FR" dirty="0"/>
              <a:t>Service d’usage en lien avec services de météo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F73E9A-A84B-481E-9E62-8EB62439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619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943</TotalTime>
  <Words>991</Words>
  <Application>Microsoft Office PowerPoint</Application>
  <PresentationFormat>Grand écran</PresentationFormat>
  <Paragraphs>227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Tw Cen MT</vt:lpstr>
      <vt:lpstr>Wingdings</vt:lpstr>
      <vt:lpstr>Ronds dans l’eau</vt:lpstr>
      <vt:lpstr>Projet : Résilience face au problème de ressource en eau</vt:lpstr>
      <vt:lpstr>Contexte du projet/Cahier des charges</vt:lpstr>
      <vt:lpstr>Contexte du projet/ Cahier des charges</vt:lpstr>
      <vt:lpstr>Les différentes Méthode d’approche de la gestion des eaux</vt:lpstr>
      <vt:lpstr>Les cuves</vt:lpstr>
      <vt:lpstr>Choix de la cuve souterraine</vt:lpstr>
      <vt:lpstr>L’échelle du projet </vt:lpstr>
      <vt:lpstr>Exemple de cas d’utilisations et fonctionnalités</vt:lpstr>
      <vt:lpstr>Cahier des charges</vt:lpstr>
      <vt:lpstr>organisation du projet</vt:lpstr>
      <vt:lpstr>Objectif</vt:lpstr>
      <vt:lpstr>Infrastructure globale</vt:lpstr>
      <vt:lpstr>Partie équipements</vt:lpstr>
      <vt:lpstr>Capteur de qualité d’eau (Grove TDS sensor) </vt:lpstr>
      <vt:lpstr>Grove TDS sensor - Code</vt:lpstr>
      <vt:lpstr>Grove TDS sensor – Code (Setup)</vt:lpstr>
      <vt:lpstr>Grove TDS sensor – Code (Loop)</vt:lpstr>
      <vt:lpstr>Résultat</vt:lpstr>
      <vt:lpstr>Simulation des actionneurs</vt:lpstr>
      <vt:lpstr>Code – actionneur(MQTT Sub)</vt:lpstr>
      <vt:lpstr>Actionneur(MQTT Sub)</vt:lpstr>
      <vt:lpstr>Code - actionneur</vt:lpstr>
      <vt:lpstr>Fin de la présentation personnel</vt:lpstr>
      <vt:lpstr>Partie contrôleur et base de donnée</vt:lpstr>
      <vt:lpstr>Partie contrôleur et base de donnée</vt:lpstr>
      <vt:lpstr>Partie contrôleur et base de donnée</vt:lpstr>
      <vt:lpstr>ioTstack</vt:lpstr>
      <vt:lpstr>ioTstack</vt:lpstr>
      <vt:lpstr>ioTstack construire une pile</vt:lpstr>
      <vt:lpstr>ioTstack démarrer les conteneurs</vt:lpstr>
      <vt:lpstr>Création de la base de donnee</vt:lpstr>
      <vt:lpstr>Zoom sur l’infrastructure</vt:lpstr>
      <vt:lpstr>zoom</vt:lpstr>
      <vt:lpstr>Programmation - nodered</vt:lpstr>
      <vt:lpstr>Programmation - nodered</vt:lpstr>
      <vt:lpstr>Programmation - nodered</vt:lpstr>
      <vt:lpstr>Programmation – nodered</vt:lpstr>
      <vt:lpstr>Programmation - nodered</vt:lpstr>
      <vt:lpstr>Programmation - nodered</vt:lpstr>
      <vt:lpstr>Programmation - nodered</vt:lpstr>
      <vt:lpstr>Partie service</vt:lpstr>
      <vt:lpstr>État du projet</vt:lpstr>
      <vt:lpstr>source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Résilicience</dc:title>
  <dc:creator>Kenneth Padonou Loko</dc:creator>
  <cp:lastModifiedBy>Kenneth Padonou Loko</cp:lastModifiedBy>
  <cp:revision>53</cp:revision>
  <dcterms:created xsi:type="dcterms:W3CDTF">2023-05-10T13:20:08Z</dcterms:created>
  <dcterms:modified xsi:type="dcterms:W3CDTF">2023-05-12T10:47:13Z</dcterms:modified>
</cp:coreProperties>
</file>